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81" r:id="rId4"/>
    <p:sldId id="264" r:id="rId5"/>
    <p:sldId id="265" r:id="rId6"/>
    <p:sldId id="266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deep Kaur" initials="MK" lastIdx="1" clrIdx="0">
    <p:extLst>
      <p:ext uri="{19B8F6BF-5375-455C-9EA6-DF929625EA0E}">
        <p15:presenceInfo xmlns:p15="http://schemas.microsoft.com/office/powerpoint/2012/main" userId="28c46d26aeb3e6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1-03T17:22:14.490" idx="1">
    <p:pos x="768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8F6D-76B4-7911-399F-3A5CDC037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82A22-F8B5-A7DB-E6EF-F8297EA2F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67118-1E2A-2494-C436-18F395870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F1D-16AA-4D7D-9B2B-C5FB474F0597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7CDF1-4813-0727-E4AB-0C850E28D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9204F-3CC8-AA1E-B284-A4C7DDF5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1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1505-5DA2-DFB9-9FC2-43BB15B3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6AD878-6325-46A2-B4A8-4A900E545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B9A85-E0D6-1CB5-E723-C4862FA9B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F1D-16AA-4D7D-9B2B-C5FB474F0597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91B8F-88ED-B031-8D46-FEE97029E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7995F-FB81-BAC7-054D-BE59F209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8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9EC5B7-D886-4969-A562-126DF9BCB2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1DD2F-A3E1-201C-8CDD-652096A79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D6E33-6F8B-A001-304C-B588681B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F1D-16AA-4D7D-9B2B-C5FB474F0597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F2D15-3589-523C-83EA-E99908F8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DBD94-EAD9-F057-43CF-5F71C5F0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9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90C5-2D48-61B6-6DE4-9850AAEA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12AB5-4C6D-5ACF-33BA-523883DA7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35303-8D1F-9B70-2575-D6F5CBAF9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F1D-16AA-4D7D-9B2B-C5FB474F0597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E2465-4D90-E1ED-2AB2-0750F66A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D9518-D495-9614-B9A5-4D2C33CC6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33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869A-44C5-8738-165F-0E525F68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1D3E9-770F-CE05-A4D2-16AB250D7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9D912-B65B-0FA4-DFF9-87E935272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F1D-16AA-4D7D-9B2B-C5FB474F0597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FDE30-BFA9-BB0F-0827-BEBF8E5E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7F58E-19AE-E5D5-A982-FBD96AA6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28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7A05-616A-18A9-E45A-DFB34CE0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80098-98B6-F61A-1E64-D112CAEA9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E47C78-1CE3-5C84-DEDA-BE1DF71F3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B03A6-031A-0B6E-AB67-4255A871C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F1D-16AA-4D7D-9B2B-C5FB474F0597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2CE74-FFC8-774A-20D8-9A4401155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2E047-47A1-1398-6235-09189ABEF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7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842D4-5A50-4FD4-D49A-7301F9BB6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CD450-35AC-562A-612D-57BB091CD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758C4-2583-C9D0-EC1B-99B17F9EA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2810E-59F3-D247-36DD-C5070A231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5D1A4-026A-1C52-0DBE-2B25EE68C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43E90-9389-19F7-BE6E-EB2D96220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F1D-16AA-4D7D-9B2B-C5FB474F0597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988DEF-F92B-1C96-9DBC-711AE393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69F6C3-5FE7-CA58-645D-C9FA0B7D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84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32C9-F532-E51A-687F-F5394174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8F1694-F24E-9CC2-B21E-AD81CDDCA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F1D-16AA-4D7D-9B2B-C5FB474F0597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748B39-4EAD-E0F0-D22D-730BDD2F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ED09C-935A-6BDE-2E0C-733990C6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04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8D7BB0-A2C8-4E62-69FA-7004A3D1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F1D-16AA-4D7D-9B2B-C5FB474F0597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ECD1A-C586-3181-95A6-FD7AF54CA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3AF39-A1FC-1EE6-2D7B-0FDBE9F0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61F5-EC07-9AF1-1C8E-A5F38FCB4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7392A-8B98-9BDA-AB15-32CBB365D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FA064-7AFA-8620-E17A-AE171B559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4E996-54C2-BAE0-BCD3-A76F880FB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F1D-16AA-4D7D-9B2B-C5FB474F0597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C2FED-6A75-CE38-E5CA-F691E2311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DF5C9-5D76-BC28-C09E-FC9CCF112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77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FB4A-1543-7E1F-FA4C-B4D22CD1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2D13F5-0A27-1075-4C83-7B5F73D501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CAD241-DE13-C60F-1056-78142E844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E2A0B-2E40-ACC4-2D47-7C6FBD255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F1D-16AA-4D7D-9B2B-C5FB474F0597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77137-EBAE-77DF-1201-39DB14AC7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6632D-BFA8-B55F-DD66-8428D776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9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DE319B-072A-F1DF-0B99-2F6BA55CE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7954C-7612-7294-9EFE-9DE0EBA4C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DF76C-8B0A-C030-5FFC-E4DF73292C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15F1D-16AA-4D7D-9B2B-C5FB474F0597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8D29C-0878-C4F2-A374-B4D6FF0C3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4FB74-BBC1-FB57-EF2D-A4E8806DC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4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2D3329-DB82-255D-E24C-D742FC272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53"/>
          </a:xfrm>
          <a:prstGeom prst="rect">
            <a:avLst/>
          </a:prstGeom>
        </p:spPr>
      </p:pic>
      <p:pic>
        <p:nvPicPr>
          <p:cNvPr id="1026" name="Picture 2" descr="Indian Data Club (@indiandataclub) / Posts / X">
            <a:extLst>
              <a:ext uri="{FF2B5EF4-FFF2-40B4-BE49-F238E27FC236}">
                <a16:creationId xmlns:a16="http://schemas.microsoft.com/office/drawing/2014/main" id="{EB84A889-DFFB-1727-D9D1-51CDD5FD5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220" y="186358"/>
            <a:ext cx="5188227" cy="648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13A5C798-8A12-8E32-D240-02341F566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000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2077D-C908-9FB0-306C-0CCCBA082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F22C5F-E3BE-ED8B-2FAB-06819F9D5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53"/>
          </a:xfrm>
          <a:prstGeom prst="rect">
            <a:avLst/>
          </a:prstGeom>
        </p:spPr>
      </p:pic>
      <p:pic>
        <p:nvPicPr>
          <p:cNvPr id="1028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C6D9AFA2-8843-0643-FB55-AEB56AA2A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D695F7-ACAE-BA0E-8A9E-6BD08029874C}"/>
              </a:ext>
            </a:extLst>
          </p:cNvPr>
          <p:cNvSpPr txBox="1"/>
          <p:nvPr/>
        </p:nvSpPr>
        <p:spPr>
          <a:xfrm>
            <a:off x="1189427" y="2160435"/>
            <a:ext cx="10098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rebuchet MS" panose="020B0603020202020204" pitchFamily="34" charset="0"/>
              </a:rPr>
              <a:t>🎯 </a:t>
            </a:r>
            <a:r>
              <a:rPr lang="en-US" b="1" i="1" u="sng" dirty="0">
                <a:latin typeface="Trebuchet MS" panose="020B0603020202020204" pitchFamily="34" charset="0"/>
              </a:rPr>
              <a:t>Objective</a:t>
            </a:r>
          </a:p>
          <a:p>
            <a:pPr>
              <a:buNone/>
            </a:pPr>
            <a:r>
              <a:rPr lang="en-US" dirty="0">
                <a:latin typeface="Trebuchet MS" panose="020B0603020202020204" pitchFamily="34" charset="0"/>
              </a:rPr>
              <a:t>To learn how to join </a:t>
            </a:r>
            <a:r>
              <a:rPr lang="en-US" b="1" dirty="0">
                <a:latin typeface="Trebuchet MS" panose="020B0603020202020204" pitchFamily="34" charset="0"/>
              </a:rPr>
              <a:t>three or more tables</a:t>
            </a:r>
            <a:r>
              <a:rPr lang="en-US" dirty="0">
                <a:latin typeface="Trebuchet MS" panose="020B0603020202020204" pitchFamily="34" charset="0"/>
              </a:rPr>
              <a:t> and understand how complex relationships work in SQL.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FA7361-7A05-279E-17D1-82C6E7AE2DE7}"/>
              </a:ext>
            </a:extLst>
          </p:cNvPr>
          <p:cNvSpPr txBox="1"/>
          <p:nvPr/>
        </p:nvSpPr>
        <p:spPr>
          <a:xfrm>
            <a:off x="1189427" y="372516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b="1">
                <a:latin typeface="Trebuchet MS" panose="020B0603020202020204" pitchFamily="34" charset="0"/>
              </a:defRPr>
            </a:lvl1pPr>
          </a:lstStyle>
          <a:p>
            <a:r>
              <a:rPr lang="en-US" b="0" dirty="0"/>
              <a:t>🔍 </a:t>
            </a:r>
            <a:r>
              <a:rPr lang="en-US" i="1" u="sng" dirty="0"/>
              <a:t>Topics Covered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A8FA73-93D5-0AF7-81CF-B4D21D8C21A2}"/>
              </a:ext>
            </a:extLst>
          </p:cNvPr>
          <p:cNvSpPr/>
          <p:nvPr/>
        </p:nvSpPr>
        <p:spPr>
          <a:xfrm>
            <a:off x="3353890" y="859626"/>
            <a:ext cx="5484219" cy="51618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u="sng" dirty="0">
                <a:latin typeface="Trebuchet MS" panose="020B0603020202020204" pitchFamily="34" charset="0"/>
              </a:rPr>
              <a:t>Day 15 (19/11): Multiple Joins</a:t>
            </a:r>
            <a:endParaRPr lang="en-US" sz="2400" i="1" u="sng" dirty="0">
              <a:latin typeface="Trebuchet MS" panose="020B0603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36610E-C3CD-8D68-7FA2-1A62C7566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427" y="4094495"/>
            <a:ext cx="75736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Joining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three or more tables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using different join types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Understanding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complex relationships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(one-to-many, many-to-many)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bridge/intermediate tables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for multi-step joins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Avoiding duplicates and writing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clean, efficient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multi-table queries</a:t>
            </a:r>
          </a:p>
        </p:txBody>
      </p:sp>
    </p:spTree>
    <p:extLst>
      <p:ext uri="{BB962C8B-B14F-4D97-AF65-F5344CB8AC3E}">
        <p14:creationId xmlns:p14="http://schemas.microsoft.com/office/powerpoint/2010/main" val="417295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B8C56-1765-6232-02C7-A1608DB72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4AA02-1F88-D836-8528-E48914980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53"/>
          </a:xfrm>
          <a:prstGeom prst="rect">
            <a:avLst/>
          </a:prstGeom>
        </p:spPr>
      </p:pic>
      <p:pic>
        <p:nvPicPr>
          <p:cNvPr id="1028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0462FFB4-CF99-7B2E-DD22-3D7C680D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3584A2-5F5D-C977-1232-4594AA05EF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010" t="58234" r="63423" b="16298"/>
          <a:stretch>
            <a:fillRect/>
          </a:stretch>
        </p:blipFill>
        <p:spPr>
          <a:xfrm>
            <a:off x="5992051" y="1387365"/>
            <a:ext cx="3304268" cy="3040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26DDF3-2B6B-1287-14FF-633B3BA7D26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330" t="33127" r="28479" b="18639"/>
          <a:stretch>
            <a:fillRect/>
          </a:stretch>
        </p:blipFill>
        <p:spPr>
          <a:xfrm>
            <a:off x="2454269" y="1070110"/>
            <a:ext cx="2882951" cy="3524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F655C3-5A3D-C7D8-EC4B-61F5BAD620AE}"/>
              </a:ext>
            </a:extLst>
          </p:cNvPr>
          <p:cNvSpPr txBox="1"/>
          <p:nvPr/>
        </p:nvSpPr>
        <p:spPr>
          <a:xfrm>
            <a:off x="2454269" y="304222"/>
            <a:ext cx="2353401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i="1" u="sng" dirty="0">
                <a:latin typeface="Trebuchet MS" panose="020B0603020202020204" pitchFamily="34" charset="0"/>
              </a:rPr>
              <a:t>📚 </a:t>
            </a:r>
            <a:r>
              <a:rPr lang="en-US" sz="2400" b="1" i="1" u="sng" dirty="0">
                <a:latin typeface="Trebuchet MS" panose="020B0603020202020204" pitchFamily="34" charset="0"/>
              </a:rPr>
              <a:t>Resources:</a:t>
            </a:r>
            <a:endParaRPr lang="en-US" sz="2400" i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FE721-6808-7EB0-2244-776C2B8FA7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825" t="43161" r="40928" b="48603"/>
          <a:stretch>
            <a:fillRect/>
          </a:stretch>
        </p:blipFill>
        <p:spPr>
          <a:xfrm>
            <a:off x="2229768" y="5058417"/>
            <a:ext cx="8586479" cy="82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60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4F587-1BFD-E21B-F088-4BEA1CDF1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C01382-5DBF-4F9F-FEFE-C63848557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553"/>
          </a:xfrm>
          <a:prstGeom prst="rect">
            <a:avLst/>
          </a:prstGeom>
        </p:spPr>
      </p:pic>
      <p:pic>
        <p:nvPicPr>
          <p:cNvPr id="2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3B70F84C-3150-1933-9EA5-DA96F9E91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46FF6D-6039-0876-D3D7-9FA850A3F8F8}"/>
              </a:ext>
            </a:extLst>
          </p:cNvPr>
          <p:cNvSpPr txBox="1"/>
          <p:nvPr/>
        </p:nvSpPr>
        <p:spPr>
          <a:xfrm>
            <a:off x="2378855" y="794148"/>
            <a:ext cx="317306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3399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i="1" u="sng" dirty="0">
                <a:solidFill>
                  <a:schemeClr val="bg1"/>
                </a:solidFill>
                <a:latin typeface="Trebuchet MS" panose="020B0603020202020204" pitchFamily="34" charset="0"/>
              </a:rPr>
              <a:t>Practice Questions: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207DB-59DE-EDB3-B8C4-922EEC27F200}"/>
              </a:ext>
            </a:extLst>
          </p:cNvPr>
          <p:cNvSpPr txBox="1"/>
          <p:nvPr/>
        </p:nvSpPr>
        <p:spPr>
          <a:xfrm>
            <a:off x="6147926" y="2274838"/>
            <a:ext cx="514538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7C0C5-3000-1034-B6EC-24AEDF4ADD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30" t="18311" r="39382" b="12989"/>
          <a:stretch>
            <a:fillRect/>
          </a:stretch>
        </p:blipFill>
        <p:spPr>
          <a:xfrm>
            <a:off x="1394303" y="1352497"/>
            <a:ext cx="5740924" cy="47113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29D93A-99B8-679D-CC72-D1B32CEDE379}"/>
              </a:ext>
            </a:extLst>
          </p:cNvPr>
          <p:cNvSpPr txBox="1"/>
          <p:nvPr/>
        </p:nvSpPr>
        <p:spPr>
          <a:xfrm>
            <a:off x="6012101" y="2292800"/>
            <a:ext cx="5912805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rebuchet MS" panose="020B0603020202020204" pitchFamily="34" charset="0"/>
              </a:rPr>
              <a:t>SELECT</a:t>
            </a:r>
            <a:r>
              <a:rPr lang="en-US" dirty="0">
                <a:latin typeface="Trebuchet MS" panose="020B0603020202020204" pitchFamily="34" charset="0"/>
              </a:rPr>
              <a:t> → retrieves selected columns from the joined tables.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rebuchet MS" panose="020B0603020202020204" pitchFamily="34" charset="0"/>
              </a:rPr>
              <a:t>FROM staff s </a:t>
            </a:r>
            <a:r>
              <a:rPr lang="en-US" dirty="0">
                <a:latin typeface="Trebuchet MS" panose="020B0603020202020204" pitchFamily="34" charset="0"/>
              </a:rPr>
              <a:t>→ selects data from the </a:t>
            </a:r>
            <a:r>
              <a:rPr lang="en-US" b="1" dirty="0">
                <a:latin typeface="Trebuchet MS" panose="020B0603020202020204" pitchFamily="34" charset="0"/>
              </a:rPr>
              <a:t>staff</a:t>
            </a:r>
            <a:r>
              <a:rPr lang="en-US" dirty="0">
                <a:latin typeface="Trebuchet MS" panose="020B0603020202020204" pitchFamily="34" charset="0"/>
              </a:rPr>
              <a:t> table and assigns it the alias </a:t>
            </a:r>
            <a:r>
              <a:rPr lang="en-US" b="1" dirty="0">
                <a:latin typeface="Trebuchet MS" panose="020B0603020202020204" pitchFamily="34" charset="0"/>
              </a:rPr>
              <a:t>s</a:t>
            </a:r>
            <a:r>
              <a:rPr lang="en-US" dirty="0">
                <a:latin typeface="Trebuchet MS" panose="020B0603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rebuchet MS" panose="020B0603020202020204" pitchFamily="34" charset="0"/>
              </a:rPr>
              <a:t>LEFT OUTER JOIN </a:t>
            </a:r>
            <a:r>
              <a:rPr lang="en-US" b="1" dirty="0" err="1">
                <a:latin typeface="Trebuchet MS" panose="020B0603020202020204" pitchFamily="34" charset="0"/>
              </a:rPr>
              <a:t>staff_schedule</a:t>
            </a:r>
            <a:r>
              <a:rPr lang="en-US" b="1" dirty="0">
                <a:latin typeface="Trebuchet MS" panose="020B0603020202020204" pitchFamily="34" charset="0"/>
              </a:rPr>
              <a:t> ss </a:t>
            </a:r>
            <a:r>
              <a:rPr lang="en-US" dirty="0">
                <a:latin typeface="Trebuchet MS" panose="020B0603020202020204" pitchFamily="34" charset="0"/>
              </a:rPr>
              <a:t>→ joins the </a:t>
            </a:r>
            <a:r>
              <a:rPr lang="en-US" b="1" dirty="0" err="1">
                <a:latin typeface="Trebuchet MS" panose="020B0603020202020204" pitchFamily="34" charset="0"/>
              </a:rPr>
              <a:t>staff_schedule</a:t>
            </a:r>
            <a:r>
              <a:rPr lang="en-US" dirty="0">
                <a:latin typeface="Trebuchet MS" panose="020B0603020202020204" pitchFamily="34" charset="0"/>
              </a:rPr>
              <a:t> table while keeping </a:t>
            </a:r>
            <a:r>
              <a:rPr lang="en-US" b="1" dirty="0">
                <a:latin typeface="Trebuchet MS" panose="020B0603020202020204" pitchFamily="34" charset="0"/>
              </a:rPr>
              <a:t>all staff members</a:t>
            </a:r>
            <a:r>
              <a:rPr lang="en-US" dirty="0">
                <a:latin typeface="Trebuchet MS" panose="020B0603020202020204" pitchFamily="34" charset="0"/>
              </a:rPr>
              <a:t>, even if they have no schedule.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rebuchet MS" panose="020B0603020202020204" pitchFamily="34" charset="0"/>
              </a:rPr>
              <a:t>USING(</a:t>
            </a:r>
            <a:r>
              <a:rPr lang="en-US" b="1" dirty="0" err="1">
                <a:latin typeface="Trebuchet MS" panose="020B0603020202020204" pitchFamily="34" charset="0"/>
              </a:rPr>
              <a:t>staff_id</a:t>
            </a:r>
            <a:r>
              <a:rPr lang="en-US" b="1" dirty="0">
                <a:latin typeface="Trebuchet MS" panose="020B0603020202020204" pitchFamily="34" charset="0"/>
              </a:rPr>
              <a:t>) </a:t>
            </a:r>
            <a:r>
              <a:rPr lang="en-US" dirty="0">
                <a:latin typeface="Trebuchet MS" panose="020B0603020202020204" pitchFamily="34" charset="0"/>
              </a:rPr>
              <a:t>→ matches rows based on the same </a:t>
            </a:r>
            <a:r>
              <a:rPr lang="en-US" b="1" dirty="0" err="1">
                <a:latin typeface="Trebuchet MS" panose="020B0603020202020204" pitchFamily="34" charset="0"/>
              </a:rPr>
              <a:t>staff_id</a:t>
            </a:r>
            <a:r>
              <a:rPr lang="en-US" dirty="0">
                <a:latin typeface="Trebuchet MS" panose="020B0603020202020204" pitchFamily="34" charset="0"/>
              </a:rPr>
              <a:t> value in both tables, linking each staff member to their schedule records.</a:t>
            </a:r>
          </a:p>
        </p:txBody>
      </p:sp>
    </p:spTree>
    <p:extLst>
      <p:ext uri="{BB962C8B-B14F-4D97-AF65-F5344CB8AC3E}">
        <p14:creationId xmlns:p14="http://schemas.microsoft.com/office/powerpoint/2010/main" val="4259850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29EDA-F34C-2A16-8190-E38AE81AB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C62BEB-ADE7-C2C6-963B-99EE03A39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08"/>
            <a:ext cx="12192000" cy="6859553"/>
          </a:xfrm>
          <a:prstGeom prst="rect">
            <a:avLst/>
          </a:prstGeom>
        </p:spPr>
      </p:pic>
      <p:pic>
        <p:nvPicPr>
          <p:cNvPr id="2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82892C15-5321-3921-9859-71B7AB19C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F79376-A7B3-63BC-20DA-EB93E48DE4E5}"/>
              </a:ext>
            </a:extLst>
          </p:cNvPr>
          <p:cNvSpPr txBox="1"/>
          <p:nvPr/>
        </p:nvSpPr>
        <p:spPr>
          <a:xfrm>
            <a:off x="2378855" y="854224"/>
            <a:ext cx="317306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3399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i="1" u="sng" dirty="0">
                <a:solidFill>
                  <a:schemeClr val="bg1"/>
                </a:solidFill>
                <a:latin typeface="Trebuchet MS" panose="020B0603020202020204" pitchFamily="34" charset="0"/>
              </a:rPr>
              <a:t>Practice Questions: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64B40-6825-1D2C-0A98-AA28EAD3C9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044" t="17870" r="25928" b="12456"/>
          <a:stretch>
            <a:fillRect/>
          </a:stretch>
        </p:blipFill>
        <p:spPr>
          <a:xfrm>
            <a:off x="1057452" y="1442301"/>
            <a:ext cx="6922911" cy="46756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FEE7AD-5AD1-ECFD-58FF-4AC8DCED572C}"/>
              </a:ext>
            </a:extLst>
          </p:cNvPr>
          <p:cNvSpPr txBox="1"/>
          <p:nvPr/>
        </p:nvSpPr>
        <p:spPr>
          <a:xfrm>
            <a:off x="5755062" y="2192934"/>
            <a:ext cx="6358381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rebuchet MS" panose="020B0603020202020204" pitchFamily="34" charset="0"/>
              </a:rPr>
              <a:t>SELECT</a:t>
            </a:r>
            <a:r>
              <a:rPr lang="en-US" dirty="0">
                <a:latin typeface="Trebuchet MS" panose="020B0603020202020204" pitchFamily="34" charset="0"/>
              </a:rPr>
              <a:t> → retrieves the week, month, service, and related staff details.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rebuchet MS" panose="020B0603020202020204" pitchFamily="34" charset="0"/>
              </a:rPr>
              <a:t>FROM </a:t>
            </a:r>
            <a:r>
              <a:rPr lang="en-US" b="1" dirty="0" err="1">
                <a:latin typeface="Trebuchet MS" panose="020B0603020202020204" pitchFamily="34" charset="0"/>
              </a:rPr>
              <a:t>services_weekly</a:t>
            </a:r>
            <a:r>
              <a:rPr lang="en-US" b="1" dirty="0">
                <a:latin typeface="Trebuchet MS" panose="020B0603020202020204" pitchFamily="34" charset="0"/>
              </a:rPr>
              <a:t> </a:t>
            </a:r>
            <a:r>
              <a:rPr lang="en-US" b="1" dirty="0" err="1">
                <a:latin typeface="Trebuchet MS" panose="020B0603020202020204" pitchFamily="34" charset="0"/>
              </a:rPr>
              <a:t>sw</a:t>
            </a:r>
            <a:r>
              <a:rPr lang="en-US" b="1" dirty="0">
                <a:latin typeface="Trebuchet MS" panose="020B0603020202020204" pitchFamily="34" charset="0"/>
              </a:rPr>
              <a:t> </a:t>
            </a:r>
            <a:r>
              <a:rPr lang="en-US" dirty="0">
                <a:latin typeface="Trebuchet MS" panose="020B0603020202020204" pitchFamily="34" charset="0"/>
              </a:rPr>
              <a:t>→ takes all services as the main table.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rebuchet MS" panose="020B0603020202020204" pitchFamily="34" charset="0"/>
              </a:rPr>
              <a:t>LEFT JOIN staff s </a:t>
            </a:r>
            <a:r>
              <a:rPr lang="en-US" dirty="0">
                <a:latin typeface="Trebuchet MS" panose="020B0603020202020204" pitchFamily="34" charset="0"/>
              </a:rPr>
              <a:t>→ brings in staff information but keeps all services, even if no staff is assigned.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rebuchet MS" panose="020B0603020202020204" pitchFamily="34" charset="0"/>
              </a:rPr>
              <a:t>USING(service) </a:t>
            </a:r>
            <a:r>
              <a:rPr lang="en-US" dirty="0">
                <a:latin typeface="Trebuchet MS" panose="020B0603020202020204" pitchFamily="34" charset="0"/>
              </a:rPr>
              <a:t>→ matches both tables based on the same service name.</a:t>
            </a:r>
          </a:p>
        </p:txBody>
      </p:sp>
    </p:spTree>
    <p:extLst>
      <p:ext uri="{BB962C8B-B14F-4D97-AF65-F5344CB8AC3E}">
        <p14:creationId xmlns:p14="http://schemas.microsoft.com/office/powerpoint/2010/main" val="111746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6731C-6454-9FC2-47EB-A11BFB8F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818B84-0A65-71EB-3B25-01E4178B5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53"/>
          </a:xfrm>
          <a:prstGeom prst="rect">
            <a:avLst/>
          </a:prstGeom>
        </p:spPr>
      </p:pic>
      <p:pic>
        <p:nvPicPr>
          <p:cNvPr id="2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9DF3836E-87FC-67E8-EDF4-D95206DBD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9D411-E56B-A79F-8F42-0B3E2FEAC75F}"/>
              </a:ext>
            </a:extLst>
          </p:cNvPr>
          <p:cNvSpPr txBox="1"/>
          <p:nvPr/>
        </p:nvSpPr>
        <p:spPr>
          <a:xfrm>
            <a:off x="2378855" y="868591"/>
            <a:ext cx="317306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3399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i="1" u="sng" dirty="0">
                <a:solidFill>
                  <a:schemeClr val="bg1"/>
                </a:solidFill>
                <a:latin typeface="Trebuchet MS" panose="020B0603020202020204" pitchFamily="34" charset="0"/>
              </a:rPr>
              <a:t>Practice Questions: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DE96B-72AE-E035-255F-3547E304E6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513" t="17732" r="18814" b="14777"/>
          <a:stretch>
            <a:fillRect/>
          </a:stretch>
        </p:blipFill>
        <p:spPr>
          <a:xfrm>
            <a:off x="1077956" y="1436670"/>
            <a:ext cx="7519290" cy="42225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77018-C086-BD9B-2C6A-109583F4CE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706" t="35330" r="20643" b="11559"/>
          <a:stretch>
            <a:fillRect/>
          </a:stretch>
        </p:blipFill>
        <p:spPr>
          <a:xfrm>
            <a:off x="4590853" y="1929821"/>
            <a:ext cx="7516464" cy="36422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075033-F74A-5ACF-F533-810053054166}"/>
              </a:ext>
            </a:extLst>
          </p:cNvPr>
          <p:cNvSpPr txBox="1"/>
          <p:nvPr/>
        </p:nvSpPr>
        <p:spPr>
          <a:xfrm>
            <a:off x="1857794" y="5764351"/>
            <a:ext cx="7700986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Trebuchet MS" panose="020B0603020202020204" pitchFamily="34" charset="0"/>
              </a:rPr>
              <a:t>SELECT </a:t>
            </a:r>
            <a:r>
              <a:rPr lang="en-US" sz="1600" dirty="0">
                <a:latin typeface="Trebuchet MS" panose="020B0603020202020204" pitchFamily="34" charset="0"/>
              </a:rPr>
              <a:t>→ retrieves patient info along with weekly service statistics.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Trebuchet MS" panose="020B0603020202020204" pitchFamily="34" charset="0"/>
              </a:rPr>
              <a:t>FROM patients p </a:t>
            </a:r>
            <a:r>
              <a:rPr lang="en-US" sz="1600" dirty="0">
                <a:latin typeface="Trebuchet MS" panose="020B0603020202020204" pitchFamily="34" charset="0"/>
              </a:rPr>
              <a:t>→ uses patients as the main table so all patients appear.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Trebuchet MS" panose="020B0603020202020204" pitchFamily="34" charset="0"/>
              </a:rPr>
              <a:t>LEFT JOIN </a:t>
            </a:r>
            <a:r>
              <a:rPr lang="en-US" sz="1600" b="1" dirty="0" err="1">
                <a:latin typeface="Trebuchet MS" panose="020B0603020202020204" pitchFamily="34" charset="0"/>
              </a:rPr>
              <a:t>services_weekly</a:t>
            </a:r>
            <a:r>
              <a:rPr lang="en-US" sz="1600" b="1" dirty="0">
                <a:latin typeface="Trebuchet MS" panose="020B0603020202020204" pitchFamily="34" charset="0"/>
              </a:rPr>
              <a:t> </a:t>
            </a:r>
            <a:r>
              <a:rPr lang="en-US" sz="1600" b="1" dirty="0" err="1">
                <a:latin typeface="Trebuchet MS" panose="020B0603020202020204" pitchFamily="34" charset="0"/>
              </a:rPr>
              <a:t>sw</a:t>
            </a:r>
            <a:r>
              <a:rPr lang="en-US" sz="1600" b="1" dirty="0">
                <a:latin typeface="Trebuchet MS" panose="020B0603020202020204" pitchFamily="34" charset="0"/>
              </a:rPr>
              <a:t> </a:t>
            </a:r>
            <a:r>
              <a:rPr lang="en-US" sz="1600" dirty="0">
                <a:latin typeface="Trebuchet MS" panose="020B0603020202020204" pitchFamily="34" charset="0"/>
              </a:rPr>
              <a:t>→ brings service statistics when they exist.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Trebuchet MS" panose="020B0603020202020204" pitchFamily="34" charset="0"/>
              </a:rPr>
              <a:t>USING(service) </a:t>
            </a:r>
            <a:r>
              <a:rPr lang="en-US" sz="1600" dirty="0">
                <a:latin typeface="Trebuchet MS" panose="020B0603020202020204" pitchFamily="34" charset="0"/>
              </a:rPr>
              <a:t>→ matches both tables by the common service name.</a:t>
            </a:r>
          </a:p>
        </p:txBody>
      </p:sp>
    </p:spTree>
    <p:extLst>
      <p:ext uri="{BB962C8B-B14F-4D97-AF65-F5344CB8AC3E}">
        <p14:creationId xmlns:p14="http://schemas.microsoft.com/office/powerpoint/2010/main" val="244970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FA7C4-A6EA-305F-FE7C-0912190AA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B40940-7C1D-EACB-07CF-82ADAACD2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53"/>
          </a:xfrm>
          <a:prstGeom prst="rect">
            <a:avLst/>
          </a:prstGeom>
        </p:spPr>
      </p:pic>
      <p:pic>
        <p:nvPicPr>
          <p:cNvPr id="2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48F047D8-0AF5-C007-9EC0-29331DF72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DFB9F7-9482-7FE7-3FA6-63328A625DB1}"/>
              </a:ext>
            </a:extLst>
          </p:cNvPr>
          <p:cNvSpPr txBox="1"/>
          <p:nvPr/>
        </p:nvSpPr>
        <p:spPr>
          <a:xfrm>
            <a:off x="2378855" y="515283"/>
            <a:ext cx="2600649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3399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i="1" u="sng" dirty="0">
                <a:solidFill>
                  <a:schemeClr val="bg1"/>
                </a:solidFill>
                <a:latin typeface="Trebuchet MS" panose="020B0603020202020204" pitchFamily="34" charset="0"/>
              </a:rPr>
              <a:t>Daily Challenge: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9EC4536-AECA-B48E-EC80-F81534BCC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376" y="5005437"/>
            <a:ext cx="10603224" cy="17543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latin typeface="Trebuchet MS" panose="020B0603020202020204" pitchFamily="34" charset="0"/>
              </a:rPr>
              <a:t>SELECT</a:t>
            </a:r>
            <a:r>
              <a:rPr lang="en-US" dirty="0">
                <a:latin typeface="Trebuchet MS" panose="020B0603020202020204" pitchFamily="34" charset="0"/>
              </a:rPr>
              <a:t> → shows each staff member and how many weeks they were present.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latin typeface="Trebuchet MS" panose="020B0603020202020204" pitchFamily="34" charset="0"/>
              </a:rPr>
              <a:t>FROM staff s </a:t>
            </a:r>
            <a:r>
              <a:rPr lang="en-US" dirty="0">
                <a:latin typeface="Trebuchet MS" panose="020B0603020202020204" pitchFamily="34" charset="0"/>
              </a:rPr>
              <a:t>→ staff is the main table so all staff appear.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latin typeface="Trebuchet MS" panose="020B0603020202020204" pitchFamily="34" charset="0"/>
              </a:rPr>
              <a:t>LEFT JOIN </a:t>
            </a:r>
            <a:r>
              <a:rPr lang="en-US" b="1" dirty="0" err="1">
                <a:latin typeface="Trebuchet MS" panose="020B0603020202020204" pitchFamily="34" charset="0"/>
              </a:rPr>
              <a:t>staff_schedule</a:t>
            </a:r>
            <a:r>
              <a:rPr lang="en-US" b="1" dirty="0">
                <a:latin typeface="Trebuchet MS" panose="020B0603020202020204" pitchFamily="34" charset="0"/>
              </a:rPr>
              <a:t> ss</a:t>
            </a:r>
            <a:r>
              <a:rPr lang="en-US" dirty="0">
                <a:latin typeface="Trebuchet MS" panose="020B0603020202020204" pitchFamily="34" charset="0"/>
              </a:rPr>
              <a:t> → adds schedule data but keeps staff with no records.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latin typeface="Trebuchet MS" panose="020B0603020202020204" pitchFamily="34" charset="0"/>
              </a:rPr>
              <a:t>COUNT(CASE WHEN </a:t>
            </a:r>
            <a:r>
              <a:rPr lang="en-US" b="1" dirty="0" err="1">
                <a:latin typeface="Trebuchet MS" panose="020B0603020202020204" pitchFamily="34" charset="0"/>
              </a:rPr>
              <a:t>ss.present</a:t>
            </a:r>
            <a:r>
              <a:rPr lang="en-US" b="1" dirty="0">
                <a:latin typeface="Trebuchet MS" panose="020B0603020202020204" pitchFamily="34" charset="0"/>
              </a:rPr>
              <a:t> = 1 THEN 1 END) </a:t>
            </a:r>
            <a:r>
              <a:rPr lang="en-US" dirty="0">
                <a:latin typeface="Trebuchet MS" panose="020B0603020202020204" pitchFamily="34" charset="0"/>
              </a:rPr>
              <a:t>→ counts only the weeks the staff was present.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latin typeface="Trebuchet MS" panose="020B0603020202020204" pitchFamily="34" charset="0"/>
              </a:rPr>
              <a:t>GROUP BY </a:t>
            </a:r>
            <a:r>
              <a:rPr lang="en-US" dirty="0">
                <a:latin typeface="Trebuchet MS" panose="020B0603020202020204" pitchFamily="34" charset="0"/>
              </a:rPr>
              <a:t>→ groups results by each staff member.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latin typeface="Trebuchet MS" panose="020B0603020202020204" pitchFamily="34" charset="0"/>
              </a:rPr>
              <a:t>ORDER BY </a:t>
            </a:r>
            <a:r>
              <a:rPr lang="en-US" b="1" dirty="0" err="1">
                <a:latin typeface="Trebuchet MS" panose="020B0603020202020204" pitchFamily="34" charset="0"/>
              </a:rPr>
              <a:t>week_count</a:t>
            </a:r>
            <a:r>
              <a:rPr lang="en-US" b="1" dirty="0">
                <a:latin typeface="Trebuchet MS" panose="020B0603020202020204" pitchFamily="34" charset="0"/>
              </a:rPr>
              <a:t> DESC </a:t>
            </a:r>
            <a:r>
              <a:rPr lang="en-US" dirty="0">
                <a:latin typeface="Trebuchet MS" panose="020B0603020202020204" pitchFamily="34" charset="0"/>
              </a:rPr>
              <a:t>→ sorts staff by highest to lowest presence.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806D2-F5D0-0F9A-E797-8B378CA1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289" t="17732" r="29639" b="28110"/>
          <a:stretch>
            <a:fillRect/>
          </a:stretch>
        </p:blipFill>
        <p:spPr>
          <a:xfrm>
            <a:off x="1136137" y="1113303"/>
            <a:ext cx="6348624" cy="3714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90448F-E7C9-91A2-43AC-D9EB90C240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512" t="35739" r="42629" b="23574"/>
          <a:stretch>
            <a:fillRect/>
          </a:stretch>
        </p:blipFill>
        <p:spPr>
          <a:xfrm>
            <a:off x="7299645" y="2037129"/>
            <a:ext cx="4615835" cy="27903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93756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375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Mandeep Kaur</dc:creator>
  <cp:lastModifiedBy>Mandeep Kaur</cp:lastModifiedBy>
  <cp:revision>36</cp:revision>
  <dcterms:created xsi:type="dcterms:W3CDTF">2025-11-03T10:56:53Z</dcterms:created>
  <dcterms:modified xsi:type="dcterms:W3CDTF">2025-11-17T19:21:54Z</dcterms:modified>
</cp:coreProperties>
</file>